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89" r:id="rId3"/>
    <p:sldId id="290" r:id="rId4"/>
    <p:sldId id="291" r:id="rId5"/>
    <p:sldId id="292" r:id="rId6"/>
    <p:sldId id="257" r:id="rId7"/>
    <p:sldId id="293" r:id="rId8"/>
    <p:sldId id="258" r:id="rId9"/>
    <p:sldId id="294" r:id="rId10"/>
    <p:sldId id="295" r:id="rId11"/>
    <p:sldId id="297" r:id="rId12"/>
    <p:sldId id="298" r:id="rId13"/>
    <p:sldId id="299" r:id="rId14"/>
    <p:sldId id="300" r:id="rId15"/>
    <p:sldId id="302" r:id="rId16"/>
    <p:sldId id="304" r:id="rId17"/>
    <p:sldId id="305" r:id="rId18"/>
    <p:sldId id="306" r:id="rId19"/>
    <p:sldId id="307" r:id="rId20"/>
    <p:sldId id="314" r:id="rId21"/>
    <p:sldId id="315" r:id="rId22"/>
    <p:sldId id="387" r:id="rId23"/>
    <p:sldId id="388" r:id="rId24"/>
    <p:sldId id="390" r:id="rId25"/>
    <p:sldId id="391" r:id="rId26"/>
    <p:sldId id="392" r:id="rId27"/>
    <p:sldId id="393" r:id="rId28"/>
    <p:sldId id="310" r:id="rId29"/>
    <p:sldId id="311" r:id="rId30"/>
    <p:sldId id="312" r:id="rId31"/>
    <p:sldId id="313" r:id="rId32"/>
    <p:sldId id="316" r:id="rId33"/>
    <p:sldId id="317" r:id="rId34"/>
    <p:sldId id="318" r:id="rId35"/>
    <p:sldId id="319" r:id="rId36"/>
    <p:sldId id="344" r:id="rId37"/>
    <p:sldId id="345" r:id="rId38"/>
    <p:sldId id="346" r:id="rId39"/>
    <p:sldId id="347" r:id="rId40"/>
    <p:sldId id="321" r:id="rId41"/>
    <p:sldId id="322" r:id="rId42"/>
    <p:sldId id="394" r:id="rId43"/>
    <p:sldId id="323" r:id="rId44"/>
    <p:sldId id="325" r:id="rId45"/>
    <p:sldId id="337" r:id="rId46"/>
    <p:sldId id="339" r:id="rId47"/>
    <p:sldId id="341" r:id="rId48"/>
    <p:sldId id="259" r:id="rId49"/>
    <p:sldId id="260" r:id="rId50"/>
    <p:sldId id="262" r:id="rId51"/>
    <p:sldId id="342" r:id="rId52"/>
    <p:sldId id="343" r:id="rId53"/>
    <p:sldId id="349" r:id="rId54"/>
    <p:sldId id="350" r:id="rId55"/>
    <p:sldId id="358" r:id="rId56"/>
    <p:sldId id="359" r:id="rId57"/>
    <p:sldId id="351" r:id="rId58"/>
    <p:sldId id="353" r:id="rId59"/>
    <p:sldId id="355" r:id="rId60"/>
    <p:sldId id="357" r:id="rId61"/>
    <p:sldId id="278" r:id="rId62"/>
    <p:sldId id="360" r:id="rId63"/>
    <p:sldId id="361" r:id="rId64"/>
    <p:sldId id="380" r:id="rId65"/>
    <p:sldId id="381" r:id="rId66"/>
    <p:sldId id="382" r:id="rId67"/>
    <p:sldId id="383" r:id="rId68"/>
    <p:sldId id="373" r:id="rId69"/>
    <p:sldId id="374" r:id="rId70"/>
    <p:sldId id="375" r:id="rId71"/>
    <p:sldId id="376" r:id="rId72"/>
    <p:sldId id="377" r:id="rId73"/>
    <p:sldId id="378" r:id="rId74"/>
    <p:sldId id="379" r:id="rId75"/>
    <p:sldId id="280" r:id="rId76"/>
    <p:sldId id="384" r:id="rId77"/>
    <p:sldId id="385" r:id="rId78"/>
    <p:sldId id="285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94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6.wmf"/><Relationship Id="rId1" Type="http://schemas.openxmlformats.org/officeDocument/2006/relationships/image" Target="../media/image157.wmf"/><Relationship Id="rId4" Type="http://schemas.openxmlformats.org/officeDocument/2006/relationships/image" Target="../media/image15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7" Type="http://schemas.openxmlformats.org/officeDocument/2006/relationships/image" Target="../media/image117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7" Type="http://schemas.openxmlformats.org/officeDocument/2006/relationships/image" Target="../media/image125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17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04625-FF5F-488D-BE00-DF44E8D804B5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06F1C-997E-4F0A-ACE9-CB041022C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26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06F1C-997E-4F0A-ACE9-CB041022C6F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8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Statics: The Next Generation (2nd Ed.)   Mehta, Daniielson, &amp; Berg   Lecture Notes for Section 4.6</a:t>
            </a:r>
          </a:p>
        </p:txBody>
      </p:sp>
      <p:sp>
        <p:nvSpPr>
          <p:cNvPr id="1075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3B8500-039B-44EB-AB96-3A9DC94385BD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075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33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95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27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68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3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8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6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14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75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0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73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EB9E1-E70B-4576-A5F0-3CA112C2B55A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31A79-8DF3-4822-9184-B96A80B4C5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7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6.png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7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15.wmf"/><Relationship Id="rId3" Type="http://schemas.openxmlformats.org/officeDocument/2006/relationships/image" Target="../media/image110.png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17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14.wmf"/><Relationship Id="rId5" Type="http://schemas.openxmlformats.org/officeDocument/2006/relationships/image" Target="../media/image111.wmf"/><Relationship Id="rId15" Type="http://schemas.openxmlformats.org/officeDocument/2006/relationships/image" Target="../media/image116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13.wmf"/><Relationship Id="rId1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123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117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7.png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27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54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159.wmf"/><Relationship Id="rId4" Type="http://schemas.openxmlformats.org/officeDocument/2006/relationships/image" Target="../media/image157.wmf"/><Relationship Id="rId9" Type="http://schemas.openxmlformats.org/officeDocument/2006/relationships/oleObject" Target="../embeddings/oleObject34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15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62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1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167.wmf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4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00075"/>
            <a:ext cx="8401050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06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17932"/>
            <a:ext cx="321945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11960" y="548680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dirty="0"/>
              <a:t>To compute the moment </a:t>
            </a:r>
            <a:r>
              <a:rPr lang="en-US" sz="2000" b="1" dirty="0"/>
              <a:t>M </a:t>
            </a:r>
            <a:r>
              <a:rPr lang="en-US" sz="2000" i="1" dirty="0"/>
              <a:t>B </a:t>
            </a:r>
            <a:r>
              <a:rPr lang="en-US" sz="2000" dirty="0"/>
              <a:t>about an arbitrary point </a:t>
            </a:r>
            <a:r>
              <a:rPr lang="en-US" sz="2000" i="1" dirty="0"/>
              <a:t>B </a:t>
            </a:r>
            <a:r>
              <a:rPr lang="en-US" sz="2000" dirty="0"/>
              <a:t>of </a:t>
            </a:r>
            <a:r>
              <a:rPr lang="en-US" sz="2000" dirty="0" smtClean="0"/>
              <a:t>a force </a:t>
            </a:r>
            <a:r>
              <a:rPr lang="en-US" sz="2000" b="1" dirty="0"/>
              <a:t>F </a:t>
            </a:r>
            <a:r>
              <a:rPr lang="en-US" sz="2000" dirty="0"/>
              <a:t>applied at </a:t>
            </a:r>
            <a:r>
              <a:rPr lang="en-US" sz="2000" i="1" dirty="0" smtClean="0"/>
              <a:t>A</a:t>
            </a:r>
            <a:r>
              <a:rPr lang="en-US" sz="2000" dirty="0"/>
              <a:t>we must replace the position </a:t>
            </a:r>
            <a:r>
              <a:rPr lang="en-US" sz="2000" dirty="0" smtClean="0"/>
              <a:t>vector </a:t>
            </a:r>
            <a:r>
              <a:rPr lang="en-IN" sz="2000" b="1" dirty="0" smtClean="0"/>
              <a:t>r </a:t>
            </a:r>
            <a:r>
              <a:rPr lang="en-IN" sz="2000" dirty="0"/>
              <a:t>in Eq</a:t>
            </a:r>
            <a:r>
              <a:rPr lang="en-IN" sz="2000" dirty="0" smtClean="0"/>
              <a:t>.</a:t>
            </a:r>
            <a:r>
              <a:rPr lang="en-US" sz="2000" dirty="0"/>
              <a:t> by a vector drawn from </a:t>
            </a:r>
            <a:r>
              <a:rPr lang="en-US" sz="2000" i="1" dirty="0"/>
              <a:t>B </a:t>
            </a:r>
            <a:r>
              <a:rPr lang="en-US" sz="2000" dirty="0"/>
              <a:t>to </a:t>
            </a:r>
            <a:r>
              <a:rPr lang="en-US" sz="2000" i="1" dirty="0"/>
              <a:t>A </a:t>
            </a:r>
            <a:r>
              <a:rPr lang="en-US" sz="2000" dirty="0"/>
              <a:t>. </a:t>
            </a:r>
            <a:endParaRPr lang="en-US" sz="2000" dirty="0" smtClean="0"/>
          </a:p>
          <a:p>
            <a:pPr algn="just"/>
            <a:r>
              <a:rPr lang="en-US" sz="2000" dirty="0" smtClean="0"/>
              <a:t>	This </a:t>
            </a:r>
            <a:r>
              <a:rPr lang="en-US" sz="2000" dirty="0"/>
              <a:t>vector is </a:t>
            </a:r>
            <a:r>
              <a:rPr lang="en-US" sz="2000" dirty="0" smtClean="0"/>
              <a:t>the </a:t>
            </a:r>
            <a:r>
              <a:rPr lang="en-US" sz="2000" i="1" dirty="0" smtClean="0"/>
              <a:t>position </a:t>
            </a:r>
            <a:r>
              <a:rPr lang="en-US" sz="2000" i="1" dirty="0"/>
              <a:t>vector of A relative to B </a:t>
            </a:r>
            <a:r>
              <a:rPr lang="en-US" sz="2000" dirty="0"/>
              <a:t>and will be denoted by </a:t>
            </a:r>
            <a:r>
              <a:rPr lang="en-US" sz="2000" b="1" dirty="0">
                <a:solidFill>
                  <a:srgbClr val="FF0000"/>
                </a:solidFill>
              </a:rPr>
              <a:t>r </a:t>
            </a:r>
            <a:r>
              <a:rPr lang="en-US" sz="2000" i="1" dirty="0">
                <a:solidFill>
                  <a:srgbClr val="FF0000"/>
                </a:solidFill>
              </a:rPr>
              <a:t>A/B</a:t>
            </a:r>
            <a:r>
              <a:rPr lang="en-US" sz="2000" dirty="0"/>
              <a:t>. </a:t>
            </a:r>
            <a:r>
              <a:rPr lang="en-US" sz="2000" dirty="0" smtClean="0"/>
              <a:t>Observing that </a:t>
            </a:r>
            <a:r>
              <a:rPr lang="en-US" sz="2000" b="1" dirty="0" err="1" smtClean="0">
                <a:solidFill>
                  <a:srgbClr val="FF0000"/>
                </a:solidFill>
              </a:rPr>
              <a:t>r</a:t>
            </a:r>
            <a:r>
              <a:rPr lang="en-US" sz="2000" i="1" dirty="0" err="1" smtClean="0">
                <a:solidFill>
                  <a:srgbClr val="FF0000"/>
                </a:solidFill>
              </a:rPr>
              <a:t>A</a:t>
            </a:r>
            <a:r>
              <a:rPr lang="en-US" sz="2000" i="1" dirty="0" smtClean="0">
                <a:solidFill>
                  <a:srgbClr val="FF0000"/>
                </a:solidFill>
              </a:rPr>
              <a:t>/B</a:t>
            </a:r>
            <a:r>
              <a:rPr lang="en-US" sz="2000" i="1" dirty="0" smtClean="0"/>
              <a:t> </a:t>
            </a:r>
            <a:r>
              <a:rPr lang="en-US" sz="2000" dirty="0"/>
              <a:t>can be obtained by </a:t>
            </a:r>
            <a:r>
              <a:rPr lang="en-US" sz="2000" dirty="0">
                <a:solidFill>
                  <a:srgbClr val="FF0000"/>
                </a:solidFill>
              </a:rPr>
              <a:t>subtracting </a:t>
            </a:r>
            <a:r>
              <a:rPr lang="en-US" sz="2000" b="1" dirty="0">
                <a:solidFill>
                  <a:srgbClr val="FF0000"/>
                </a:solidFill>
              </a:rPr>
              <a:t>r </a:t>
            </a:r>
            <a:r>
              <a:rPr lang="en-US" sz="2000" i="1" dirty="0">
                <a:solidFill>
                  <a:srgbClr val="FF0000"/>
                </a:solidFill>
              </a:rPr>
              <a:t>B </a:t>
            </a:r>
            <a:r>
              <a:rPr lang="en-US" sz="2000" dirty="0">
                <a:solidFill>
                  <a:srgbClr val="FF0000"/>
                </a:solidFill>
              </a:rPr>
              <a:t>from </a:t>
            </a:r>
            <a:r>
              <a:rPr lang="en-US" sz="2000" b="1" dirty="0">
                <a:solidFill>
                  <a:srgbClr val="FF0000"/>
                </a:solidFill>
              </a:rPr>
              <a:t>r </a:t>
            </a:r>
            <a:r>
              <a:rPr lang="en-US" sz="2000" i="1" dirty="0">
                <a:solidFill>
                  <a:srgbClr val="FF0000"/>
                </a:solidFill>
              </a:rPr>
              <a:t>A </a:t>
            </a:r>
            <a:r>
              <a:rPr lang="en-US" sz="2000" dirty="0"/>
              <a:t>,</a:t>
            </a:r>
            <a:endParaRPr lang="en-IN" sz="20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73765"/>
            <a:ext cx="29241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07116"/>
            <a:ext cx="2486025" cy="167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45" y="4149080"/>
            <a:ext cx="5422146" cy="1265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12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1534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PROBLEM 1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Determine the moment of a force about B.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600200"/>
            <a:ext cx="4114800" cy="4497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376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153400" cy="10668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Determine the moment of a force about B.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827" y="1639263"/>
            <a:ext cx="4114800" cy="4497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605298"/>
              </p:ext>
            </p:extLst>
          </p:nvPr>
        </p:nvGraphicFramePr>
        <p:xfrm>
          <a:off x="3176954" y="2827433"/>
          <a:ext cx="22606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4" name="Equation" r:id="rId4" imgW="660240" imgH="177480" progId="Equation.3">
                  <p:embed/>
                </p:oleObj>
              </mc:Choice>
              <mc:Fallback>
                <p:oleObj name="Equation" r:id="rId4" imgW="6602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954" y="2827433"/>
                        <a:ext cx="226060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1676400" y="3124200"/>
            <a:ext cx="1509346" cy="17654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00200" y="1772421"/>
            <a:ext cx="0" cy="1351779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223731"/>
              </p:ext>
            </p:extLst>
          </p:nvPr>
        </p:nvGraphicFramePr>
        <p:xfrm>
          <a:off x="481012" y="1094654"/>
          <a:ext cx="239077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" name="Equation" r:id="rId6" imgW="698400" imgH="177480" progId="Equation.3">
                  <p:embed/>
                </p:oleObj>
              </mc:Choice>
              <mc:Fallback>
                <p:oleObj name="Equation" r:id="rId6" imgW="698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2" y="1094654"/>
                        <a:ext cx="2390775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069850"/>
              </p:ext>
            </p:extLst>
          </p:nvPr>
        </p:nvGraphicFramePr>
        <p:xfrm>
          <a:off x="1108075" y="6311900"/>
          <a:ext cx="74168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" name="Equation" r:id="rId8" imgW="3593880" imgH="215640" progId="Equation.3">
                  <p:embed/>
                </p:oleObj>
              </mc:Choice>
              <mc:Fallback>
                <p:oleObj name="Equation" r:id="rId8" imgW="3593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6311900"/>
                        <a:ext cx="74168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525311"/>
              </p:ext>
            </p:extLst>
          </p:nvPr>
        </p:nvGraphicFramePr>
        <p:xfrm>
          <a:off x="5943600" y="5895806"/>
          <a:ext cx="91281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" name="Equation" r:id="rId10" imgW="266400" imgH="139680" progId="Equation.3">
                  <p:embed/>
                </p:oleObj>
              </mc:Choice>
              <mc:Fallback>
                <p:oleObj name="Equation" r:id="rId10" imgW="26640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5895806"/>
                        <a:ext cx="912813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769174"/>
              </p:ext>
            </p:extLst>
          </p:nvPr>
        </p:nvGraphicFramePr>
        <p:xfrm>
          <a:off x="3476685" y="5935677"/>
          <a:ext cx="91281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" name="Equation" r:id="rId12" imgW="266400" imgH="139680" progId="Equation.3">
                  <p:embed/>
                </p:oleObj>
              </mc:Choice>
              <mc:Fallback>
                <p:oleObj name="Equation" r:id="rId12" imgW="26640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85" y="5935677"/>
                        <a:ext cx="912813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3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143000"/>
            <a:ext cx="5791200" cy="4709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68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990600"/>
            <a:ext cx="28829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438400"/>
            <a:ext cx="54006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4419600"/>
            <a:ext cx="83248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5159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988840"/>
            <a:ext cx="5763054" cy="4576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2" y="666750"/>
            <a:ext cx="88773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traight Arrow Connector 3"/>
          <p:cNvCxnSpPr/>
          <p:nvPr/>
        </p:nvCxnSpPr>
        <p:spPr>
          <a:xfrm flipV="1">
            <a:off x="4176927" y="4419600"/>
            <a:ext cx="166473" cy="1617854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535664"/>
              </p:ext>
            </p:extLst>
          </p:nvPr>
        </p:nvGraphicFramePr>
        <p:xfrm>
          <a:off x="4419600" y="4343400"/>
          <a:ext cx="1392238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Equation" r:id="rId5" imgW="406080" imgH="177480" progId="Equation.3">
                  <p:embed/>
                </p:oleObj>
              </mc:Choice>
              <mc:Fallback>
                <p:oleObj name="Equation" r:id="rId5" imgW="4060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343400"/>
                        <a:ext cx="1392238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956354" y="5152327"/>
            <a:ext cx="1220573" cy="885127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711783"/>
              </p:ext>
            </p:extLst>
          </p:nvPr>
        </p:nvGraphicFramePr>
        <p:xfrm>
          <a:off x="2684478" y="5175494"/>
          <a:ext cx="9144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Equation" r:id="rId7" imgW="266400" imgH="228600" progId="Equation.3">
                  <p:embed/>
                </p:oleObj>
              </mc:Choice>
              <mc:Fallback>
                <p:oleObj name="Equation" r:id="rId7" imgW="266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478" y="5175494"/>
                        <a:ext cx="9144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050067" y="3308838"/>
            <a:ext cx="2631695" cy="106680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12319" y="1371600"/>
            <a:ext cx="55333" cy="193723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828800" y="3300046"/>
            <a:ext cx="3145420" cy="266126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93146" y="219998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08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685800"/>
            <a:ext cx="5791200" cy="54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475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609600"/>
            <a:ext cx="341409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209800"/>
            <a:ext cx="6858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3581400"/>
            <a:ext cx="361684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049" y="5105400"/>
            <a:ext cx="8869551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0876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838200"/>
            <a:ext cx="767670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895600"/>
            <a:ext cx="84105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478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2486025"/>
            <a:ext cx="81343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6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80"/>
            <a:ext cx="19240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1046033"/>
            <a:ext cx="84249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Most of the bodies considered in elementary mechanics </a:t>
            </a:r>
            <a:r>
              <a:rPr lang="en-US" dirty="0" smtClean="0"/>
              <a:t>are assumed </a:t>
            </a:r>
            <a:r>
              <a:rPr lang="en-US" dirty="0"/>
              <a:t>to be </a:t>
            </a:r>
            <a:r>
              <a:rPr lang="en-US" i="1" dirty="0"/>
              <a:t>rigid, </a:t>
            </a:r>
            <a:r>
              <a:rPr lang="en-US" dirty="0"/>
              <a:t>a </a:t>
            </a:r>
            <a:r>
              <a:rPr lang="en-US" i="1" dirty="0"/>
              <a:t>rigid body </a:t>
            </a:r>
            <a:r>
              <a:rPr lang="en-US" dirty="0"/>
              <a:t>being defined as one which </a:t>
            </a:r>
            <a:r>
              <a:rPr lang="en-US" dirty="0" smtClean="0"/>
              <a:t>does not </a:t>
            </a:r>
            <a:r>
              <a:rPr lang="en-US" dirty="0"/>
              <a:t>deform. Actual structures and machines, however, are </a:t>
            </a:r>
            <a:r>
              <a:rPr lang="en-US" dirty="0" smtClean="0"/>
              <a:t>never absolutely </a:t>
            </a:r>
            <a:r>
              <a:rPr lang="en-US" dirty="0"/>
              <a:t>rigid and deform under the loads to which they are subjected</a:t>
            </a:r>
            <a:r>
              <a:rPr lang="en-US" dirty="0" smtClean="0"/>
              <a:t>. But </a:t>
            </a:r>
            <a:r>
              <a:rPr lang="en-US" dirty="0"/>
              <a:t>these deformations are usually small and do not </a:t>
            </a:r>
            <a:r>
              <a:rPr lang="en-US" dirty="0" smtClean="0"/>
              <a:t>appreciably affect </a:t>
            </a:r>
            <a:r>
              <a:rPr lang="en-US" dirty="0"/>
              <a:t>the conditions of equilibrium or motion of the </a:t>
            </a:r>
            <a:r>
              <a:rPr lang="en-US" dirty="0" smtClean="0"/>
              <a:t>structure under </a:t>
            </a:r>
            <a:r>
              <a:rPr lang="en-US" dirty="0"/>
              <a:t>consideration. They are important, though, as far as the </a:t>
            </a:r>
            <a:r>
              <a:rPr lang="en-US" dirty="0" smtClean="0"/>
              <a:t>resistance of </a:t>
            </a:r>
            <a:r>
              <a:rPr lang="en-US" dirty="0"/>
              <a:t>the structure to failure is concerned and are considered </a:t>
            </a:r>
            <a:r>
              <a:rPr lang="en-US" dirty="0" smtClean="0"/>
              <a:t>in the </a:t>
            </a:r>
            <a:r>
              <a:rPr lang="en-US" dirty="0"/>
              <a:t>study of mechanics of materials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61467" y="5117105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</a:t>
            </a:r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i="1" dirty="0">
                <a:solidFill>
                  <a:srgbClr val="FF0000"/>
                </a:solidFill>
              </a:rPr>
              <a:t>external forces </a:t>
            </a:r>
            <a:r>
              <a:rPr lang="en-US" dirty="0"/>
              <a:t>represent the action of other bodies on </a:t>
            </a:r>
            <a:r>
              <a:rPr lang="en-US" dirty="0" smtClean="0"/>
              <a:t>the rigid </a:t>
            </a:r>
            <a:r>
              <a:rPr lang="en-US" dirty="0"/>
              <a:t>body under consideration. They are entirely </a:t>
            </a:r>
            <a:r>
              <a:rPr lang="en-US" dirty="0" smtClean="0"/>
              <a:t>responsible for </a:t>
            </a:r>
            <a:r>
              <a:rPr lang="en-US" dirty="0"/>
              <a:t>the external behavior of the rigid body</a:t>
            </a:r>
            <a:r>
              <a:rPr lang="en-US" dirty="0" smtClean="0"/>
              <a:t>. </a:t>
            </a:r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67" y="3429000"/>
            <a:ext cx="43243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544" y="4015644"/>
            <a:ext cx="7662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Forces acting on rigid bodies can be separated into two groups:</a:t>
            </a:r>
          </a:p>
          <a:p>
            <a:r>
              <a:rPr lang="en-US" dirty="0"/>
              <a:t>(1) </a:t>
            </a:r>
            <a:r>
              <a:rPr lang="en-US" i="1" dirty="0"/>
              <a:t>external forces </a:t>
            </a:r>
            <a:r>
              <a:rPr lang="en-US" dirty="0"/>
              <a:t>and (2) </a:t>
            </a:r>
            <a:r>
              <a:rPr lang="en-US" i="1" dirty="0"/>
              <a:t>internal forces.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0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404664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problem </a:t>
            </a:r>
            <a:r>
              <a:rPr lang="en-US" dirty="0" smtClean="0"/>
              <a:t>3)</a:t>
            </a:r>
            <a:endParaRPr lang="en-US" dirty="0" smtClean="0"/>
          </a:p>
          <a:p>
            <a:r>
              <a:rPr lang="en-US" dirty="0" smtClean="0"/>
              <a:t>Determine </a:t>
            </a:r>
            <a:r>
              <a:rPr lang="en-US" dirty="0"/>
              <a:t>(1) the moment of the force </a:t>
            </a:r>
            <a:r>
              <a:rPr lang="en-US" b="1" dirty="0"/>
              <a:t>F </a:t>
            </a:r>
            <a:r>
              <a:rPr lang="en-US" dirty="0"/>
              <a:t>about point </a:t>
            </a:r>
            <a:r>
              <a:rPr lang="en-US" i="1" dirty="0"/>
              <a:t>C</a:t>
            </a:r>
            <a:r>
              <a:rPr lang="en-US" dirty="0"/>
              <a:t>; and (2) the perpendicular</a:t>
            </a:r>
          </a:p>
          <a:p>
            <a:r>
              <a:rPr lang="en-US" dirty="0"/>
              <a:t>distance between </a:t>
            </a:r>
            <a:r>
              <a:rPr lang="en-US" i="1" dirty="0"/>
              <a:t>C </a:t>
            </a:r>
            <a:r>
              <a:rPr lang="en-US" dirty="0"/>
              <a:t>and the line of action of </a:t>
            </a:r>
            <a:r>
              <a:rPr lang="en-US" b="1" dirty="0"/>
              <a:t>F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340995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34" y="1700808"/>
            <a:ext cx="4543425" cy="210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46" y="3773811"/>
            <a:ext cx="4191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97152"/>
            <a:ext cx="18002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301208"/>
            <a:ext cx="41243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417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5112568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62579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422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476672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Problem 8) The </a:t>
            </a:r>
            <a:r>
              <a:rPr lang="en-US" dirty="0"/>
              <a:t>force </a:t>
            </a:r>
            <a:r>
              <a:rPr lang="en-US" b="1" dirty="0"/>
              <a:t>F </a:t>
            </a:r>
            <a:r>
              <a:rPr lang="en-US" dirty="0"/>
              <a:t>of magnitude 195 </a:t>
            </a:r>
            <a:r>
              <a:rPr lang="en-US" dirty="0" err="1"/>
              <a:t>kN</a:t>
            </a:r>
            <a:r>
              <a:rPr lang="en-US" dirty="0"/>
              <a:t> acts along the line </a:t>
            </a:r>
            <a:r>
              <a:rPr lang="en-US" i="1" dirty="0"/>
              <a:t>AB</a:t>
            </a:r>
            <a:r>
              <a:rPr lang="en-US" dirty="0" smtClean="0"/>
              <a:t>.</a:t>
            </a:r>
            <a:r>
              <a:rPr lang="en-US" dirty="0"/>
              <a:t> find the moment of </a:t>
            </a:r>
            <a:r>
              <a:rPr lang="en-US" b="1" dirty="0"/>
              <a:t>F </a:t>
            </a:r>
            <a:r>
              <a:rPr lang="en-US" dirty="0"/>
              <a:t>about point </a:t>
            </a:r>
            <a:r>
              <a:rPr lang="en-US" i="1" dirty="0" smtClean="0"/>
              <a:t>O, ii)</a:t>
            </a:r>
            <a:r>
              <a:rPr lang="en-IN" dirty="0"/>
              <a:t> Determine </a:t>
            </a:r>
            <a:r>
              <a:rPr lang="en-IN" dirty="0" smtClean="0"/>
              <a:t>the </a:t>
            </a:r>
            <a:r>
              <a:rPr lang="en-US" dirty="0" smtClean="0"/>
              <a:t>moment </a:t>
            </a:r>
            <a:r>
              <a:rPr lang="en-US" dirty="0"/>
              <a:t>of </a:t>
            </a:r>
            <a:r>
              <a:rPr lang="en-US" b="1" dirty="0"/>
              <a:t>F </a:t>
            </a:r>
            <a:r>
              <a:rPr lang="en-US" dirty="0"/>
              <a:t>about the axis </a:t>
            </a:r>
            <a:r>
              <a:rPr lang="en-US" i="1" dirty="0"/>
              <a:t>CE</a:t>
            </a:r>
            <a:r>
              <a:rPr lang="en-US" dirty="0"/>
              <a:t>;</a:t>
            </a:r>
            <a:endParaRPr lang="en-IN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07" y="1484784"/>
            <a:ext cx="3854473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681" y="3409696"/>
            <a:ext cx="1393123" cy="37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37112"/>
            <a:ext cx="6653274" cy="169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42576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69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0728"/>
            <a:ext cx="16383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586038"/>
            <a:ext cx="46005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61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" y="692696"/>
            <a:ext cx="8865916" cy="1069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3816424" cy="281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88840"/>
            <a:ext cx="5154479" cy="392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096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548680"/>
            <a:ext cx="4392487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21" y="404664"/>
            <a:ext cx="4277159" cy="491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96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3838"/>
            <a:ext cx="8496300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204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871663"/>
            <a:ext cx="73533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519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304800" y="457200"/>
            <a:ext cx="8077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parallelopiped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as shown in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Figure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is acted upon by a force 200 N at E. Determine the moment of this force about 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 origin O, (ii) point H. [AD =BC = EH = FG= 200 mm] 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533400" y="2057400"/>
          <a:ext cx="6669548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Bitmap Image" r:id="rId3" imgW="4229690" imgH="2657846" progId="Paint.Picture">
                  <p:embed/>
                </p:oleObj>
              </mc:Choice>
              <mc:Fallback>
                <p:oleObj name="Bitmap Image" r:id="rId3" imgW="4229690" imgH="265784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57400"/>
                        <a:ext cx="6669548" cy="419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22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304800" y="457200"/>
            <a:ext cx="8077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parallelopiped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as shown in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Figure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is acted upon by a force 200 N at E. Determine the moment of this force about 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 origin O, (ii) point H. [AD =BC = EH = FG= 200 mm] 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0" y="2133600"/>
          <a:ext cx="6669548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Bitmap Image" r:id="rId3" imgW="4229690" imgH="2657846" progId="Paint.Picture">
                  <p:embed/>
                </p:oleObj>
              </mc:Choice>
              <mc:Fallback>
                <p:oleObj name="Bitmap Image" r:id="rId3" imgW="4229690" imgH="265784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133600"/>
                        <a:ext cx="6669548" cy="419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91200" y="16764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 = (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0, 150,-100) mm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20574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 = (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300, 0,-100) mm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24384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 = (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300, 0,100) mm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764704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2. </a:t>
            </a:r>
            <a:r>
              <a:rPr lang="en-US" dirty="0"/>
              <a:t>The </a:t>
            </a:r>
            <a:r>
              <a:rPr lang="en-US" i="1" dirty="0"/>
              <a:t>internal forces </a:t>
            </a:r>
            <a:r>
              <a:rPr lang="en-US" dirty="0"/>
              <a:t>are the forces which hold together the </a:t>
            </a:r>
            <a:r>
              <a:rPr lang="en-US" dirty="0" smtClean="0"/>
              <a:t>particles </a:t>
            </a:r>
            <a:r>
              <a:rPr lang="en-US" dirty="0"/>
              <a:t>forming the rigid body. If the rigid body is </a:t>
            </a:r>
            <a:r>
              <a:rPr lang="en-US" dirty="0" smtClean="0"/>
              <a:t>structurally composed </a:t>
            </a:r>
            <a:r>
              <a:rPr lang="en-US" dirty="0"/>
              <a:t>of several parts, the forces holding the </a:t>
            </a:r>
            <a:r>
              <a:rPr lang="en-US" dirty="0" smtClean="0"/>
              <a:t>component parts </a:t>
            </a:r>
            <a:r>
              <a:rPr lang="en-US" dirty="0"/>
              <a:t>together are also defined as internal forces</a:t>
            </a: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4" y="2132856"/>
            <a:ext cx="39338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8289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76910"/>
            <a:ext cx="13811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0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914400"/>
            <a:ext cx="64484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2819400"/>
            <a:ext cx="56388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944563" y="5243513"/>
          <a:ext cx="692785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Equation" r:id="rId5" imgW="2857320" imgH="266400" progId="Equation.3">
                  <p:embed/>
                </p:oleObj>
              </mc:Choice>
              <mc:Fallback>
                <p:oleObj name="Equation" r:id="rId5" imgW="28573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5243513"/>
                        <a:ext cx="6927850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398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914400" y="5029200"/>
          <a:ext cx="742388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name="Equation" r:id="rId3" imgW="2057400" imgH="253800" progId="Equation.3">
                  <p:embed/>
                </p:oleObj>
              </mc:Choice>
              <mc:Fallback>
                <p:oleObj name="Equation" r:id="rId3" imgW="20574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029200"/>
                        <a:ext cx="742388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200" y="685800"/>
            <a:ext cx="647700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8800" y="2438400"/>
            <a:ext cx="55911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586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3886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00200"/>
            <a:ext cx="11334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844824"/>
            <a:ext cx="1866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197" y="2819400"/>
            <a:ext cx="16097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78" y="3933056"/>
            <a:ext cx="30099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41168"/>
            <a:ext cx="59245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723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92696"/>
            <a:ext cx="46767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23907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68760"/>
            <a:ext cx="60960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36895"/>
            <a:ext cx="39909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87" y="3501008"/>
            <a:ext cx="507682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293096"/>
            <a:ext cx="59912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192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48196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29718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04748" y="1135333"/>
            <a:ext cx="53437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introduce a new concept, the concept of </a:t>
            </a:r>
            <a:r>
              <a:rPr lang="en-US" i="1" dirty="0"/>
              <a:t>moment of </a:t>
            </a:r>
            <a:r>
              <a:rPr lang="en-US" i="1" dirty="0" smtClean="0"/>
              <a:t>a force </a:t>
            </a:r>
            <a:r>
              <a:rPr lang="en-US" i="1" dirty="0"/>
              <a:t>about an axis </a:t>
            </a:r>
            <a:r>
              <a:rPr lang="en-US" dirty="0"/>
              <a:t>. Consider again a force </a:t>
            </a:r>
            <a:r>
              <a:rPr lang="en-US" b="1" dirty="0"/>
              <a:t>F </a:t>
            </a:r>
            <a:r>
              <a:rPr lang="en-US" dirty="0"/>
              <a:t>acting on a rigid </a:t>
            </a:r>
            <a:r>
              <a:rPr lang="en-US" dirty="0" smtClean="0"/>
              <a:t>body and </a:t>
            </a:r>
            <a:r>
              <a:rPr lang="en-US" dirty="0"/>
              <a:t>the moment </a:t>
            </a:r>
            <a:r>
              <a:rPr lang="en-US" b="1" dirty="0"/>
              <a:t>M </a:t>
            </a:r>
            <a:r>
              <a:rPr lang="en-US" i="1" dirty="0"/>
              <a:t>O </a:t>
            </a:r>
            <a:r>
              <a:rPr lang="en-US" dirty="0"/>
              <a:t>of that force about </a:t>
            </a:r>
            <a:r>
              <a:rPr lang="en-US" i="1" dirty="0" smtClean="0"/>
              <a:t>O </a:t>
            </a:r>
            <a:r>
              <a:rPr lang="en-US" i="1" dirty="0" smtClean="0">
                <a:solidFill>
                  <a:srgbClr val="FF0000"/>
                </a:solidFill>
              </a:rPr>
              <a:t>WHICH IS ORIGIN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63888" y="2636912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we define the moment M </a:t>
            </a:r>
            <a:r>
              <a:rPr lang="en-US" sz="1600" i="1" baseline="-25000" dirty="0"/>
              <a:t>OL</a:t>
            </a:r>
            <a:r>
              <a:rPr lang="en-US" i="1" dirty="0"/>
              <a:t> of </a:t>
            </a:r>
            <a:r>
              <a:rPr lang="en-US" b="1" dirty="0"/>
              <a:t>F </a:t>
            </a:r>
            <a:r>
              <a:rPr lang="en-US" i="1" dirty="0"/>
              <a:t>about OL as </a:t>
            </a:r>
            <a:r>
              <a:rPr lang="en-US" i="1" dirty="0" smtClean="0"/>
              <a:t>the projection </a:t>
            </a:r>
            <a:r>
              <a:rPr lang="en-US" i="1" dirty="0"/>
              <a:t>OC of the moment </a:t>
            </a:r>
            <a:r>
              <a:rPr lang="en-US" b="1" dirty="0"/>
              <a:t>M </a:t>
            </a:r>
            <a:r>
              <a:rPr lang="en-US" i="1" dirty="0"/>
              <a:t>O onto the axis OL 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10473"/>
            <a:ext cx="29146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4" y="5157192"/>
            <a:ext cx="21145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5271491"/>
            <a:ext cx="50863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392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757" y="404664"/>
            <a:ext cx="879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MOMENT OF A FORCE ABOUT AN ARBITARY AXIS WHICH IS NOT PASSING THROUGH ORIGIN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34671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50674" y="1052736"/>
            <a:ext cx="49977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</a:t>
            </a:r>
            <a:r>
              <a:rPr lang="en-US" dirty="0"/>
              <a:t>moment of a force </a:t>
            </a:r>
            <a:r>
              <a:rPr lang="en-US" b="1" dirty="0"/>
              <a:t>F </a:t>
            </a:r>
            <a:r>
              <a:rPr lang="en-US" dirty="0"/>
              <a:t>applied at </a:t>
            </a:r>
            <a:r>
              <a:rPr lang="en-US" i="1" dirty="0"/>
              <a:t>A </a:t>
            </a:r>
            <a:r>
              <a:rPr lang="en-US" dirty="0"/>
              <a:t>about</a:t>
            </a:r>
          </a:p>
          <a:p>
            <a:pPr algn="just"/>
            <a:r>
              <a:rPr lang="en-US" dirty="0"/>
              <a:t>an axis which does not pass through the origin is obtained </a:t>
            </a:r>
            <a:r>
              <a:rPr lang="en-US" dirty="0" smtClean="0"/>
              <a:t>by choosing </a:t>
            </a:r>
            <a:r>
              <a:rPr lang="en-US" dirty="0"/>
              <a:t>an arbitrary point </a:t>
            </a:r>
            <a:r>
              <a:rPr lang="en-US" i="1" dirty="0"/>
              <a:t>B </a:t>
            </a:r>
            <a:r>
              <a:rPr lang="en-US" dirty="0"/>
              <a:t>on the axis </a:t>
            </a:r>
            <a:r>
              <a:rPr lang="en-IN" dirty="0"/>
              <a:t>and </a:t>
            </a:r>
            <a:r>
              <a:rPr lang="en-IN" dirty="0" smtClean="0"/>
              <a:t>determining </a:t>
            </a:r>
            <a:r>
              <a:rPr lang="en-US" dirty="0" smtClean="0"/>
              <a:t>the </a:t>
            </a:r>
            <a:r>
              <a:rPr lang="en-US" dirty="0"/>
              <a:t>projection on the axis </a:t>
            </a:r>
            <a:r>
              <a:rPr lang="en-US" i="1" dirty="0"/>
              <a:t>BL </a:t>
            </a:r>
            <a:r>
              <a:rPr lang="en-US" dirty="0"/>
              <a:t>of the moment </a:t>
            </a:r>
            <a:r>
              <a:rPr lang="en-US" b="1" dirty="0"/>
              <a:t>M </a:t>
            </a:r>
            <a:r>
              <a:rPr lang="en-US" i="1" dirty="0"/>
              <a:t>B </a:t>
            </a:r>
            <a:r>
              <a:rPr lang="en-US" dirty="0"/>
              <a:t>of </a:t>
            </a:r>
            <a:r>
              <a:rPr lang="en-US" b="1" dirty="0"/>
              <a:t>F </a:t>
            </a:r>
            <a:r>
              <a:rPr lang="en-US" dirty="0"/>
              <a:t>about </a:t>
            </a:r>
            <a:r>
              <a:rPr lang="en-US" i="1" dirty="0"/>
              <a:t>B 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04574"/>
            <a:ext cx="29051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918" y="3595136"/>
            <a:ext cx="5629863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06" y="4410819"/>
            <a:ext cx="26098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81" y="4537295"/>
            <a:ext cx="59436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1706" y="6056421"/>
            <a:ext cx="8202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should be noted that the result obtained is independent of </a:t>
            </a:r>
            <a:r>
              <a:rPr lang="en-US" dirty="0" smtClean="0"/>
              <a:t>the choice </a:t>
            </a:r>
            <a:r>
              <a:rPr lang="en-US" dirty="0"/>
              <a:t>of the point </a:t>
            </a:r>
            <a:r>
              <a:rPr lang="en-US" i="1" dirty="0"/>
              <a:t>B </a:t>
            </a:r>
            <a:r>
              <a:rPr lang="en-US" dirty="0"/>
              <a:t>on the given axis.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81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8100392" cy="50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351917"/>
            <a:ext cx="5199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Moment  of a force about a point which is origin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69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10432"/>
            <a:ext cx="8205740" cy="458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51917"/>
            <a:ext cx="6768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Moment  of a force about an arbitrary  point which is  not origin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45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16832"/>
            <a:ext cx="5444251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88" y="4869160"/>
            <a:ext cx="2684636" cy="147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351917"/>
            <a:ext cx="7117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Moment  of a force about an axis which is passing through origin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78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3" y="836712"/>
            <a:ext cx="565614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12728"/>
            <a:ext cx="2609850" cy="166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351917"/>
            <a:ext cx="8278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Moment  of a force about an arbitory axis which is not passing through origin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45339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30844"/>
            <a:ext cx="21812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0" y="5301208"/>
            <a:ext cx="18573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12776"/>
            <a:ext cx="47815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00" y="1988840"/>
            <a:ext cx="4895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52936"/>
            <a:ext cx="168592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06546" y="4005064"/>
            <a:ext cx="558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vector product </a:t>
            </a:r>
            <a:r>
              <a:rPr lang="en-US" b="1" dirty="0"/>
              <a:t>V </a:t>
            </a:r>
            <a:r>
              <a:rPr lang="en-US" dirty="0"/>
              <a:t>can </a:t>
            </a:r>
            <a:r>
              <a:rPr lang="en-US" dirty="0" smtClean="0"/>
              <a:t>thus be </a:t>
            </a:r>
            <a:r>
              <a:rPr lang="en-US" dirty="0"/>
              <a:t>expressed in the following form, which is more easily </a:t>
            </a:r>
            <a:r>
              <a:rPr lang="en-US" dirty="0" smtClean="0"/>
              <a:t> memorized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3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752600"/>
            <a:ext cx="5038725" cy="507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81000" y="304800"/>
            <a:ext cx="8610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Problem 7)</a:t>
            </a:r>
          </a:p>
          <a:p>
            <a:pPr algn="just"/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The frame </a:t>
            </a:r>
            <a:r>
              <a:rPr lang="en-IN" sz="2000" b="1" i="1" dirty="0" smtClean="0">
                <a:latin typeface="Times New Roman" pitchFamily="18" charset="0"/>
                <a:cs typeface="Times New Roman" pitchFamily="18" charset="0"/>
              </a:rPr>
              <a:t>ACD is hinged at A and D and is supported by a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cable that passes through a ring at </a:t>
            </a:r>
            <a:r>
              <a:rPr lang="en-IN" sz="2000" b="1" i="1" dirty="0" smtClean="0">
                <a:latin typeface="Times New Roman" pitchFamily="18" charset="0"/>
                <a:cs typeface="Times New Roman" pitchFamily="18" charset="0"/>
              </a:rPr>
              <a:t>B and is attached to hooks at G and H . Knowing that the tension in the cable is 450 N, determine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the moment about the diagonal </a:t>
            </a:r>
            <a:r>
              <a:rPr lang="en-IN" sz="2000" b="1" i="1" dirty="0" smtClean="0">
                <a:latin typeface="Times New Roman" pitchFamily="18" charset="0"/>
                <a:cs typeface="Times New Roman" pitchFamily="18" charset="0"/>
              </a:rPr>
              <a:t>AD of the force exerted on </a:t>
            </a: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the frame by portion </a:t>
            </a:r>
            <a:r>
              <a:rPr lang="en-IN" sz="2000" b="1" i="1" dirty="0" smtClean="0">
                <a:latin typeface="Times New Roman" pitchFamily="18" charset="0"/>
                <a:cs typeface="Times New Roman" pitchFamily="18" charset="0"/>
              </a:rPr>
              <a:t>BH of the cable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196862" y="4419600"/>
            <a:ext cx="1060938" cy="1023610"/>
          </a:xfrm>
          <a:prstGeom prst="straightConnector1">
            <a:avLst/>
          </a:prstGeom>
          <a:ln w="1047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79085" y="411480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450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2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81000"/>
            <a:ext cx="5948363" cy="598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traight Arrow Connector 3"/>
          <p:cNvCxnSpPr/>
          <p:nvPr/>
        </p:nvCxnSpPr>
        <p:spPr>
          <a:xfrm flipV="1">
            <a:off x="2901462" y="3733800"/>
            <a:ext cx="984738" cy="1089748"/>
          </a:xfrm>
          <a:prstGeom prst="straightConnector1">
            <a:avLst/>
          </a:prstGeom>
          <a:ln w="1047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07581" y="335676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450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5284948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(0, 0, 0.75)m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7662" y="458654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(0.5, 0, 0.75)m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1531009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(0, 0.925, 0.35)m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5963" y="4228223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(1.0, 0, 0)m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551010"/>
              </p:ext>
            </p:extLst>
          </p:nvPr>
        </p:nvGraphicFramePr>
        <p:xfrm>
          <a:off x="5436096" y="980728"/>
          <a:ext cx="3255267" cy="358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1" name="Equation" r:id="rId4" imgW="1612800" imgH="177480" progId="Equation.3">
                  <p:embed/>
                </p:oleObj>
              </mc:Choice>
              <mc:Fallback>
                <p:oleObj name="Equation" r:id="rId4" imgW="16128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980728"/>
                        <a:ext cx="3255267" cy="3580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184336"/>
              </p:ext>
            </p:extLst>
          </p:nvPr>
        </p:nvGraphicFramePr>
        <p:xfrm>
          <a:off x="5461695" y="1529410"/>
          <a:ext cx="2649735" cy="401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2" name="Equation" r:id="rId6" imgW="1346040" imgH="203040" progId="Equation.3">
                  <p:embed/>
                </p:oleObj>
              </mc:Choice>
              <mc:Fallback>
                <p:oleObj name="Equation" r:id="rId6" imgW="1346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695" y="1529410"/>
                        <a:ext cx="2649735" cy="4017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298486"/>
              </p:ext>
            </p:extLst>
          </p:nvPr>
        </p:nvGraphicFramePr>
        <p:xfrm>
          <a:off x="5436096" y="1988840"/>
          <a:ext cx="2959422" cy="371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3" name="Equation" r:id="rId8" imgW="1422360" imgH="177480" progId="Equation.3">
                  <p:embed/>
                </p:oleObj>
              </mc:Choice>
              <mc:Fallback>
                <p:oleObj name="Equation" r:id="rId8" imgW="1422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1988840"/>
                        <a:ext cx="2959422" cy="37111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794933"/>
              </p:ext>
            </p:extLst>
          </p:nvPr>
        </p:nvGraphicFramePr>
        <p:xfrm>
          <a:off x="5779805" y="381000"/>
          <a:ext cx="19081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4" name="Equation" r:id="rId10" imgW="787320" imgH="215640" progId="Equation.3">
                  <p:embed/>
                </p:oleObj>
              </mc:Choice>
              <mc:Fallback>
                <p:oleObj name="Equation" r:id="rId10" imgW="7873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9805" y="381000"/>
                        <a:ext cx="1908175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311027"/>
              </p:ext>
            </p:extLst>
          </p:nvPr>
        </p:nvGraphicFramePr>
        <p:xfrm>
          <a:off x="6012160" y="5895908"/>
          <a:ext cx="2668688" cy="47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5" name="Equation" r:id="rId12" imgW="1562040" imgH="279360" progId="Equation.3">
                  <p:embed/>
                </p:oleObj>
              </mc:Choice>
              <mc:Fallback>
                <p:oleObj name="Equation" r:id="rId12" imgW="15620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5895908"/>
                        <a:ext cx="2668688" cy="4730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40793"/>
              </p:ext>
            </p:extLst>
          </p:nvPr>
        </p:nvGraphicFramePr>
        <p:xfrm>
          <a:off x="6300192" y="6368953"/>
          <a:ext cx="1895995" cy="389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6" name="Equation" r:id="rId14" imgW="863280" imgH="177480" progId="Equation.3">
                  <p:embed/>
                </p:oleObj>
              </mc:Choice>
              <mc:Fallback>
                <p:oleObj name="Equation" r:id="rId14" imgW="863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6368953"/>
                        <a:ext cx="1895995" cy="3898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048000" y="2510144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(0.875, 0.75, 0)m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132361"/>
              </p:ext>
            </p:extLst>
          </p:nvPr>
        </p:nvGraphicFramePr>
        <p:xfrm>
          <a:off x="1271100" y="5761588"/>
          <a:ext cx="16303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7" name="Equation" r:id="rId16" imgW="672840" imgH="419040" progId="Equation.3">
                  <p:embed/>
                </p:oleObj>
              </mc:Choice>
              <mc:Fallback>
                <p:oleObj name="Equation" r:id="rId16" imgW="6728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100" y="5761588"/>
                        <a:ext cx="163036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722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548680"/>
            <a:ext cx="4771318" cy="1862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3928" y="2492896"/>
            <a:ext cx="4090392" cy="411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810774"/>
              </p:ext>
            </p:extLst>
          </p:nvPr>
        </p:nvGraphicFramePr>
        <p:xfrm>
          <a:off x="611560" y="4221088"/>
          <a:ext cx="16303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Equation" r:id="rId5" imgW="672840" imgH="419040" progId="Equation.3">
                  <p:embed/>
                </p:oleObj>
              </mc:Choice>
              <mc:Fallback>
                <p:oleObj name="Equation" r:id="rId5" imgW="67284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221088"/>
                        <a:ext cx="163036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6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757168"/>
              </p:ext>
            </p:extLst>
          </p:nvPr>
        </p:nvGraphicFramePr>
        <p:xfrm>
          <a:off x="2305049" y="318691"/>
          <a:ext cx="38766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4" name="Equation" r:id="rId3" imgW="1600200" imgH="419040" progId="Equation.3">
                  <p:embed/>
                </p:oleObj>
              </mc:Choice>
              <mc:Fallback>
                <p:oleObj name="Equation" r:id="rId3" imgW="16002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49" y="318691"/>
                        <a:ext cx="3876675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076338"/>
              </p:ext>
            </p:extLst>
          </p:nvPr>
        </p:nvGraphicFramePr>
        <p:xfrm>
          <a:off x="1524000" y="1459097"/>
          <a:ext cx="58451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5" name="Equation" r:id="rId5" imgW="2412720" imgH="419040" progId="Equation.3">
                  <p:embed/>
                </p:oleObj>
              </mc:Choice>
              <mc:Fallback>
                <p:oleObj name="Equation" r:id="rId5" imgW="2412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459097"/>
                        <a:ext cx="5845175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578158"/>
              </p:ext>
            </p:extLst>
          </p:nvPr>
        </p:nvGraphicFramePr>
        <p:xfrm>
          <a:off x="2016918" y="2561523"/>
          <a:ext cx="46767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6" name="Equation" r:id="rId7" imgW="1930320" imgH="253800" progId="Equation.3">
                  <p:embed/>
                </p:oleObj>
              </mc:Choice>
              <mc:Fallback>
                <p:oleObj name="Equation" r:id="rId7" imgW="1930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918" y="2561523"/>
                        <a:ext cx="4676775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176791"/>
              </p:ext>
            </p:extLst>
          </p:nvPr>
        </p:nvGraphicFramePr>
        <p:xfrm>
          <a:off x="2743200" y="4335554"/>
          <a:ext cx="369411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7" name="Equation" r:id="rId9" imgW="1523880" imgH="253800" progId="Equation.3">
                  <p:embed/>
                </p:oleObj>
              </mc:Choice>
              <mc:Fallback>
                <p:oleObj name="Equation" r:id="rId9" imgW="1523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335554"/>
                        <a:ext cx="3694113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989605"/>
              </p:ext>
            </p:extLst>
          </p:nvPr>
        </p:nvGraphicFramePr>
        <p:xfrm>
          <a:off x="1721643" y="3467238"/>
          <a:ext cx="54498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8" name="Equation" r:id="rId11" imgW="2247840" imgH="203040" progId="Equation.3">
                  <p:embed/>
                </p:oleObj>
              </mc:Choice>
              <mc:Fallback>
                <p:oleObj name="Equation" r:id="rId11" imgW="22478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643" y="3467238"/>
                        <a:ext cx="5449887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04085"/>
              </p:ext>
            </p:extLst>
          </p:nvPr>
        </p:nvGraphicFramePr>
        <p:xfrm>
          <a:off x="2016918" y="5181600"/>
          <a:ext cx="16303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9" name="Equation" r:id="rId13" imgW="672840" imgH="419040" progId="Equation.3">
                  <p:embed/>
                </p:oleObj>
              </mc:Choice>
              <mc:Fallback>
                <p:oleObj name="Equation" r:id="rId13" imgW="6728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918" y="5181600"/>
                        <a:ext cx="1630362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316788"/>
              </p:ext>
            </p:extLst>
          </p:nvPr>
        </p:nvGraphicFramePr>
        <p:xfrm>
          <a:off x="4400488" y="5181600"/>
          <a:ext cx="3998912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0" name="Equation" r:id="rId15" imgW="1650960" imgH="393480" progId="Equation.3">
                  <p:embed/>
                </p:oleObj>
              </mc:Choice>
              <mc:Fallback>
                <p:oleObj name="Equation" r:id="rId15" imgW="1650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488" y="5181600"/>
                        <a:ext cx="3998912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47" y="1196487"/>
            <a:ext cx="5140970" cy="2006600"/>
          </a:xfrm>
          <a:prstGeom prst="rect">
            <a:avLst/>
          </a:prstGeom>
        </p:spPr>
      </p:pic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443304"/>
              </p:ext>
            </p:extLst>
          </p:nvPr>
        </p:nvGraphicFramePr>
        <p:xfrm>
          <a:off x="1493838" y="428625"/>
          <a:ext cx="39671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8" name="Equation" r:id="rId4" imgW="1638000" imgH="241200" progId="Equation.3">
                  <p:embed/>
                </p:oleObj>
              </mc:Choice>
              <mc:Fallback>
                <p:oleObj name="Equation" r:id="rId4" imgW="16380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428625"/>
                        <a:ext cx="3967162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492" y="3733800"/>
            <a:ext cx="5114925" cy="1981200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88219" y="6019800"/>
            <a:ext cx="2960739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Straight Connector 2"/>
          <p:cNvCxnSpPr/>
          <p:nvPr/>
        </p:nvCxnSpPr>
        <p:spPr>
          <a:xfrm>
            <a:off x="5388219" y="4191000"/>
            <a:ext cx="285750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61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moment M</a:t>
            </a:r>
            <a:r>
              <a:rPr lang="en-US" baseline="-25000" dirty="0" smtClean="0"/>
              <a:t>AB</a:t>
            </a:r>
            <a:r>
              <a:rPr lang="en-US" dirty="0" smtClean="0"/>
              <a:t> produced by the force F in Fig. which tends to rotate the rod about the </a:t>
            </a:r>
            <a:r>
              <a:rPr lang="en-US" i="1" dirty="0" smtClean="0"/>
              <a:t>AB axis.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944080"/>
            <a:ext cx="5181600" cy="513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036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7311" y="4744915"/>
            <a:ext cx="81377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4648200"/>
            <a:ext cx="283633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209800"/>
            <a:ext cx="914400" cy="72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1752600"/>
            <a:ext cx="466868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1259632" y="620688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69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0245" y="272534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Couple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64156" y="641866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The moment produced by two equal, opposite, and </a:t>
            </a:r>
            <a:r>
              <a:rPr lang="en-US" dirty="0" err="1" smtClean="0"/>
              <a:t>noncollinear</a:t>
            </a:r>
            <a:r>
              <a:rPr lang="en-US" dirty="0" smtClean="0"/>
              <a:t> forces </a:t>
            </a:r>
            <a:r>
              <a:rPr lang="en-US" dirty="0"/>
              <a:t>is called a </a:t>
            </a:r>
            <a:r>
              <a:rPr lang="en-US" i="1" dirty="0"/>
              <a:t>couple</a:t>
            </a:r>
            <a:r>
              <a:rPr lang="en-US" dirty="0"/>
              <a:t>. Couples have certain unique properties </a:t>
            </a:r>
            <a:r>
              <a:rPr lang="en-US" dirty="0" smtClean="0"/>
              <a:t>and have </a:t>
            </a:r>
            <a:r>
              <a:rPr lang="en-US" dirty="0"/>
              <a:t>important applications in mechanics.</a:t>
            </a:r>
            <a:endParaRPr lang="en-IN" dirty="0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490245" y="1565196"/>
            <a:ext cx="7772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couple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is defined as two parallel forces with the same magnitude but opposite in direction separated by a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perpendicular distance 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Couples are commonly applied as in the illustration below.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" name="Picture 10" descr="CH 4 Val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134856"/>
            <a:ext cx="3163888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497003" y="3429000"/>
            <a:ext cx="41729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 torque or moment of 12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N·m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is required to rotate the wheel. </a:t>
            </a:r>
          </a:p>
        </p:txBody>
      </p:sp>
    </p:spTree>
    <p:extLst>
      <p:ext uri="{BB962C8B-B14F-4D97-AF65-F5344CB8AC3E}">
        <p14:creationId xmlns:p14="http://schemas.microsoft.com/office/powerpoint/2010/main" val="24486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0" y="0"/>
            <a:ext cx="5867400" cy="584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C00000"/>
                </a:solidFill>
              </a:rPr>
              <a:t> Couples - Applications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0" y="48006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When you grip a vehicle’s steering wheel with both hands, a </a:t>
            </a:r>
            <a:r>
              <a:rPr lang="en-US" b="1" u="sng">
                <a:solidFill>
                  <a:srgbClr val="0000FF"/>
                </a:solidFill>
              </a:rPr>
              <a:t>couple moment</a:t>
            </a:r>
            <a:r>
              <a:rPr lang="en-US"/>
              <a:t> is applied to the wheel.  </a:t>
            </a:r>
          </a:p>
        </p:txBody>
      </p:sp>
      <p:pic>
        <p:nvPicPr>
          <p:cNvPr id="43013" name="Picture 11" descr="CH 4 Stee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685800"/>
            <a:ext cx="547846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020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42481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43292" y="1412776"/>
            <a:ext cx="7833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will define the </a:t>
            </a:r>
            <a:r>
              <a:rPr lang="en-US" i="1" dirty="0"/>
              <a:t>moment of </a:t>
            </a:r>
            <a:r>
              <a:rPr lang="en-US" b="1" dirty="0"/>
              <a:t>F </a:t>
            </a:r>
            <a:r>
              <a:rPr lang="en-US" i="1" dirty="0"/>
              <a:t>about O </a:t>
            </a:r>
            <a:r>
              <a:rPr lang="en-US" dirty="0"/>
              <a:t>as the vector </a:t>
            </a:r>
            <a:r>
              <a:rPr lang="en-US" dirty="0" smtClean="0"/>
              <a:t>product </a:t>
            </a:r>
            <a:r>
              <a:rPr lang="en-IN" dirty="0" smtClean="0"/>
              <a:t>of </a:t>
            </a:r>
            <a:r>
              <a:rPr lang="en-IN" b="1" dirty="0"/>
              <a:t>r </a:t>
            </a:r>
            <a:r>
              <a:rPr lang="en-IN" dirty="0"/>
              <a:t>and </a:t>
            </a:r>
            <a:r>
              <a:rPr lang="en-IN" b="1" dirty="0"/>
              <a:t>F </a:t>
            </a:r>
            <a:r>
              <a:rPr lang="en-IN" dirty="0"/>
              <a:t>: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31337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41" y="2564904"/>
            <a:ext cx="138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745" y="3893840"/>
            <a:ext cx="19145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42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143000"/>
            <a:ext cx="7100047" cy="5136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697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5327"/>
            <a:ext cx="22574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8" y="980728"/>
            <a:ext cx="8352928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7268" y="3590578"/>
            <a:ext cx="86572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/>
              <a:t>we will </a:t>
            </a:r>
            <a:r>
              <a:rPr lang="en-IN" sz="2000" dirty="0" smtClean="0"/>
              <a:t>state </a:t>
            </a:r>
            <a:r>
              <a:rPr lang="en-US" sz="2000" dirty="0" smtClean="0"/>
              <a:t>that </a:t>
            </a:r>
            <a:r>
              <a:rPr lang="en-US" sz="2000" i="1" dirty="0"/>
              <a:t>two systems of forces are equivalent </a:t>
            </a:r>
            <a:r>
              <a:rPr lang="en-US" sz="2000" dirty="0"/>
              <a:t>(i.e., they have the </a:t>
            </a:r>
            <a:r>
              <a:rPr lang="en-US" sz="2000" dirty="0" smtClean="0"/>
              <a:t>same effect </a:t>
            </a:r>
            <a:r>
              <a:rPr lang="en-US" sz="2000" dirty="0"/>
              <a:t>on a rigid body) </a:t>
            </a:r>
            <a:r>
              <a:rPr lang="en-US" sz="2000" i="1" dirty="0"/>
              <a:t>if we can transform one of them into the </a:t>
            </a:r>
            <a:r>
              <a:rPr lang="en-US" sz="2000" i="1" dirty="0" smtClean="0"/>
              <a:t>other by </a:t>
            </a:r>
            <a:r>
              <a:rPr lang="en-US" sz="2000" i="1" dirty="0"/>
              <a:t>means of one or several of the following operations </a:t>
            </a:r>
            <a:r>
              <a:rPr lang="en-US" sz="2000" dirty="0"/>
              <a:t>: (1) </a:t>
            </a:r>
            <a:r>
              <a:rPr lang="en-US" sz="2000" dirty="0" smtClean="0"/>
              <a:t>replacing two </a:t>
            </a:r>
            <a:r>
              <a:rPr lang="en-US" sz="2000" dirty="0"/>
              <a:t>forces acting on the same particle by their resultant; (2) </a:t>
            </a:r>
            <a:r>
              <a:rPr lang="en-US" sz="2000" dirty="0" smtClean="0"/>
              <a:t>resolving a </a:t>
            </a:r>
            <a:r>
              <a:rPr lang="en-US" sz="2000" dirty="0"/>
              <a:t>force into two components; (3) canceling two equal and </a:t>
            </a:r>
            <a:r>
              <a:rPr lang="en-US" sz="2000" dirty="0" smtClean="0"/>
              <a:t>opposite forces </a:t>
            </a:r>
            <a:r>
              <a:rPr lang="en-US" sz="2000" dirty="0"/>
              <a:t>acting on the same particle; (4) attaching to the same </a:t>
            </a:r>
            <a:r>
              <a:rPr lang="en-US" sz="2000" dirty="0" smtClean="0"/>
              <a:t>particle two </a:t>
            </a:r>
            <a:r>
              <a:rPr lang="en-US" sz="2000" dirty="0"/>
              <a:t>equal and opposite forces; (5) moving a force along its line </a:t>
            </a:r>
            <a:r>
              <a:rPr lang="en-US" sz="2000" dirty="0" smtClean="0"/>
              <a:t>of action</a:t>
            </a:r>
            <a:r>
              <a:rPr lang="en-US" sz="2000" dirty="0"/>
              <a:t>. Each of these operations is easily justified on the basis of </a:t>
            </a:r>
            <a:r>
              <a:rPr lang="en-US" sz="2000" dirty="0" smtClean="0"/>
              <a:t>the parallelogram </a:t>
            </a:r>
            <a:r>
              <a:rPr lang="en-US" sz="2000" dirty="0"/>
              <a:t>law or the principle of transmissibility.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18071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39" y="620688"/>
            <a:ext cx="24860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3672408" cy="252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2" y="4797152"/>
            <a:ext cx="27336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5224"/>
            <a:ext cx="42195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792886"/>
            <a:ext cx="15430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24" y="3035206"/>
            <a:ext cx="15335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657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8680"/>
            <a:ext cx="435292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684076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1560" y="4365104"/>
            <a:ext cx="7730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Thus, </a:t>
            </a:r>
            <a:r>
              <a:rPr lang="en-US" i="1" dirty="0"/>
              <a:t>any force </a:t>
            </a:r>
            <a:r>
              <a:rPr lang="en-US" b="1" dirty="0"/>
              <a:t>F </a:t>
            </a:r>
            <a:r>
              <a:rPr lang="en-US" i="1" dirty="0"/>
              <a:t>acting on a </a:t>
            </a:r>
            <a:r>
              <a:rPr lang="en-US" i="1" dirty="0" smtClean="0"/>
              <a:t>rigid body </a:t>
            </a:r>
            <a:r>
              <a:rPr lang="en-US" i="1" dirty="0"/>
              <a:t>can be moved to an arbitrary point O provided that a </a:t>
            </a:r>
            <a:r>
              <a:rPr lang="en-US" i="1" dirty="0" smtClean="0"/>
              <a:t>couple is </a:t>
            </a:r>
            <a:r>
              <a:rPr lang="en-US" i="1" dirty="0"/>
              <a:t>added whose moment is equal to the moment of </a:t>
            </a:r>
            <a:r>
              <a:rPr lang="en-US" b="1" dirty="0"/>
              <a:t>F </a:t>
            </a:r>
            <a:r>
              <a:rPr lang="en-US" i="1" dirty="0"/>
              <a:t>about O.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11560" y="5589240"/>
            <a:ext cx="7704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couple vector </a:t>
            </a:r>
            <a:r>
              <a:rPr lang="en-IN" dirty="0" smtClean="0"/>
              <a:t>is </a:t>
            </a:r>
            <a:r>
              <a:rPr lang="en-US" dirty="0" smtClean="0"/>
              <a:t>usually </a:t>
            </a:r>
            <a:r>
              <a:rPr lang="en-US" dirty="0"/>
              <a:t>attached at </a:t>
            </a:r>
            <a:r>
              <a:rPr lang="en-US" i="1" dirty="0"/>
              <a:t>O </a:t>
            </a:r>
            <a:r>
              <a:rPr lang="en-US" dirty="0"/>
              <a:t>, together with </a:t>
            </a:r>
            <a:r>
              <a:rPr lang="en-US" b="1" dirty="0"/>
              <a:t>F </a:t>
            </a:r>
            <a:r>
              <a:rPr lang="en-US" dirty="0"/>
              <a:t>, and </a:t>
            </a:r>
            <a:r>
              <a:rPr lang="en-US" dirty="0" smtClean="0"/>
              <a:t>the combination obtained is </a:t>
            </a:r>
            <a:r>
              <a:rPr lang="en-US" dirty="0"/>
              <a:t>referred to as a </a:t>
            </a:r>
            <a:r>
              <a:rPr lang="en-US" i="1" dirty="0"/>
              <a:t>force-couple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34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6"/>
            <a:ext cx="50673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66579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34480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2736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96875"/>
            <a:ext cx="30480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12" y="596875"/>
            <a:ext cx="5629275" cy="131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8667750" cy="3869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7862" y="147990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707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332656"/>
            <a:ext cx="8753475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573016"/>
            <a:ext cx="8715375" cy="286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891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2420428" y="128110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54028" y="367823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86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00166" y="2500306"/>
            <a:ext cx="54864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487228" y="128110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11228" y="245775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25628" y="250030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503097" y="2521473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86566" y="128110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28794" y="92867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4297" y="204310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4966" y="3698123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34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2628" y="379570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00826" y="857232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58628" y="95576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5387" y="2259863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82228" y="2957506"/>
            <a:ext cx="8382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2153" y="2957506"/>
            <a:ext cx="10972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29433" y="2957506"/>
            <a:ext cx="14630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87428" y="2957506"/>
            <a:ext cx="8382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25628" y="2957506"/>
            <a:ext cx="10972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25310" y="2938396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56359" y="2611698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2.0m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28304" y="2654877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3.0m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6042" y="2583028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31370" y="2602036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2.0m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009528"/>
              </p:ext>
            </p:extLst>
          </p:nvPr>
        </p:nvGraphicFramePr>
        <p:xfrm>
          <a:off x="990600" y="4510439"/>
          <a:ext cx="71723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9" name="Equation" r:id="rId3" imgW="2958840" imgH="215640" progId="Equation.3">
                  <p:embed/>
                </p:oleObj>
              </mc:Choice>
              <mc:Fallback>
                <p:oleObj name="Equation" r:id="rId3" imgW="295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510439"/>
                        <a:ext cx="717232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141538"/>
              </p:ext>
            </p:extLst>
          </p:nvPr>
        </p:nvGraphicFramePr>
        <p:xfrm>
          <a:off x="388937" y="5196847"/>
          <a:ext cx="8518525" cy="46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0" name="Equation" r:id="rId5" imgW="3759120" imgH="203040" progId="Equation.3">
                  <p:embed/>
                </p:oleObj>
              </mc:Choice>
              <mc:Fallback>
                <p:oleObj name="Equation" r:id="rId5" imgW="3759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7" y="5196847"/>
                        <a:ext cx="8518525" cy="460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070440"/>
              </p:ext>
            </p:extLst>
          </p:nvPr>
        </p:nvGraphicFramePr>
        <p:xfrm>
          <a:off x="3676650" y="5764213"/>
          <a:ext cx="22447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1" name="Equation" r:id="rId7" imgW="990360" imgH="190440" progId="Equation.3">
                  <p:embed/>
                </p:oleObj>
              </mc:Choice>
              <mc:Fallback>
                <p:oleObj name="Equation" r:id="rId7" imgW="9903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650" y="5764213"/>
                        <a:ext cx="22447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42910" y="214290"/>
            <a:ext cx="850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resultant of the following force system and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location of resultant force from point O.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2893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933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2441331" y="609600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4931" y="300672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86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1069" y="1828800"/>
            <a:ext cx="54864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08131" y="609600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32131" y="1786250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46531" y="1828800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524000" y="1849967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07469" y="609600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66901" y="128931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5200" y="13716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5869" y="3026617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34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3531" y="312420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56131" y="10776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9531" y="284262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6290" y="1588357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03131" y="2286000"/>
            <a:ext cx="8382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53056" y="2286000"/>
            <a:ext cx="10972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50336" y="2286000"/>
            <a:ext cx="14630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08331" y="2286000"/>
            <a:ext cx="8382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46531" y="2286000"/>
            <a:ext cx="10972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46213" y="2266890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77262" y="1940192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2.0m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49207" y="1983371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3.0m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66945" y="1911522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52273" y="1930530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2.0m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323807"/>
              </p:ext>
            </p:extLst>
          </p:nvPr>
        </p:nvGraphicFramePr>
        <p:xfrm>
          <a:off x="2501999" y="3851682"/>
          <a:ext cx="169227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4" name="Equation" r:id="rId3" imgW="698400" imgH="203040" progId="Equation.3">
                  <p:embed/>
                </p:oleObj>
              </mc:Choice>
              <mc:Fallback>
                <p:oleObj name="Equation" r:id="rId3" imgW="698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99" y="3851682"/>
                        <a:ext cx="1692275" cy="493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693435"/>
              </p:ext>
            </p:extLst>
          </p:nvPr>
        </p:nvGraphicFramePr>
        <p:xfrm>
          <a:off x="4962037" y="3923649"/>
          <a:ext cx="22447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5" name="Equation" r:id="rId5" imgW="990360" imgH="190440" progId="Equation.3">
                  <p:embed/>
                </p:oleObj>
              </mc:Choice>
              <mc:Fallback>
                <p:oleObj name="Equation" r:id="rId5" imgW="9903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2037" y="3923649"/>
                        <a:ext cx="22447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058638"/>
              </p:ext>
            </p:extLst>
          </p:nvPr>
        </p:nvGraphicFramePr>
        <p:xfrm>
          <a:off x="2760663" y="4695825"/>
          <a:ext cx="1727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6" name="Equation" r:id="rId7" imgW="761760" imgH="190440" progId="Equation.3">
                  <p:embed/>
                </p:oleObj>
              </mc:Choice>
              <mc:Fallback>
                <p:oleObj name="Equation" r:id="rId7" imgW="7617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4695825"/>
                        <a:ext cx="17272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Straight Arrow Connector 37"/>
          <p:cNvCxnSpPr/>
          <p:nvPr/>
        </p:nvCxnSpPr>
        <p:spPr>
          <a:xfrm flipV="1">
            <a:off x="4500562" y="928670"/>
            <a:ext cx="0" cy="1828800"/>
          </a:xfrm>
          <a:prstGeom prst="straightConnector1">
            <a:avLst/>
          </a:prstGeom>
          <a:ln w="825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42630" y="585245"/>
            <a:ext cx="155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 = 50N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539834" y="2678723"/>
            <a:ext cx="3017520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747597" y="2564312"/>
            <a:ext cx="603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464743"/>
              </p:ext>
            </p:extLst>
          </p:nvPr>
        </p:nvGraphicFramePr>
        <p:xfrm>
          <a:off x="2022231" y="5525301"/>
          <a:ext cx="35972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7" name="Equation" r:id="rId9" imgW="1587240" imgH="393480" progId="Equation.3">
                  <p:embed/>
                </p:oleObj>
              </mc:Choice>
              <mc:Fallback>
                <p:oleObj name="Equation" r:id="rId9" imgW="1587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231" y="5525301"/>
                        <a:ext cx="3597275" cy="89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0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2420428" y="128110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54028" y="3678235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86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00166" y="2500306"/>
            <a:ext cx="54864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487228" y="128110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11228" y="245775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25628" y="250030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503097" y="2521473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86566" y="1281106"/>
            <a:ext cx="0" cy="117665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28794" y="92867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4297" y="204310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4966" y="3698123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34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2628" y="3795706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00826" y="857232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58628" y="95576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50 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5387" y="2259863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82228" y="2957506"/>
            <a:ext cx="8382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2153" y="2957506"/>
            <a:ext cx="10972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29433" y="2957506"/>
            <a:ext cx="14630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87428" y="2957506"/>
            <a:ext cx="8382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25628" y="2957506"/>
            <a:ext cx="10972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25310" y="2938396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56359" y="2611698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2.0m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28304" y="2654877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3.0m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6042" y="2583028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31370" y="2602036"/>
            <a:ext cx="85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2.0m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740807"/>
              </p:ext>
            </p:extLst>
          </p:nvPr>
        </p:nvGraphicFramePr>
        <p:xfrm>
          <a:off x="990600" y="4510439"/>
          <a:ext cx="71723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7" name="Equation" r:id="rId3" imgW="2958840" imgH="215640" progId="Equation.3">
                  <p:embed/>
                </p:oleObj>
              </mc:Choice>
              <mc:Fallback>
                <p:oleObj name="Equation" r:id="rId3" imgW="295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510439"/>
                        <a:ext cx="717232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42910" y="214290"/>
            <a:ext cx="850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equivalent force and couple at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A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same force system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3779912" y="1259831"/>
            <a:ext cx="0" cy="1828800"/>
          </a:xfrm>
          <a:prstGeom prst="straightConnector1">
            <a:avLst/>
          </a:prstGeom>
          <a:ln w="825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92541" y="805059"/>
            <a:ext cx="155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 = 50N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500166" y="3357562"/>
            <a:ext cx="2088000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14546" y="3286124"/>
            <a:ext cx="12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3.5 m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714348" y="5072074"/>
          <a:ext cx="8442844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8" name="Equation" r:id="rId5" imgW="3288960" imgH="253800" progId="Equation.3">
                  <p:embed/>
                </p:oleObj>
              </mc:Choice>
              <mc:Fallback>
                <p:oleObj name="Equation" r:id="rId5" imgW="3288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8" y="5072074"/>
                        <a:ext cx="8442844" cy="642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473048" y="5719774"/>
          <a:ext cx="3291686" cy="638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9" name="Equation" r:id="rId7" imgW="1295280" imgH="253800" progId="Equation.3">
                  <p:embed/>
                </p:oleObj>
              </mc:Choice>
              <mc:Fallback>
                <p:oleObj name="Equation" r:id="rId7" imgW="1295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48" y="5719774"/>
                        <a:ext cx="3291686" cy="638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52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28600"/>
            <a:ext cx="2351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Moment about a Point</a:t>
            </a:r>
            <a:endParaRPr lang="en-I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5" y="762000"/>
            <a:ext cx="23812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6" y="3124200"/>
            <a:ext cx="252412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066800"/>
            <a:ext cx="22764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47862"/>
            <a:ext cx="2166939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71800" y="4243685"/>
            <a:ext cx="4600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moment is a vector </a:t>
            </a:r>
            <a:r>
              <a:rPr lang="en-US" b="1" dirty="0"/>
              <a:t>M </a:t>
            </a:r>
            <a:r>
              <a:rPr lang="en-US" dirty="0"/>
              <a:t>perpendicular to the plane of the body. </a:t>
            </a:r>
            <a:r>
              <a:rPr lang="en-US" dirty="0" smtClean="0"/>
              <a:t>The sense </a:t>
            </a:r>
            <a:r>
              <a:rPr lang="en-US" dirty="0"/>
              <a:t>of </a:t>
            </a:r>
            <a:r>
              <a:rPr lang="en-US" b="1" dirty="0"/>
              <a:t>M </a:t>
            </a:r>
            <a:r>
              <a:rPr lang="en-US" dirty="0"/>
              <a:t>depends on the direction in which </a:t>
            </a:r>
            <a:r>
              <a:rPr lang="en-US" b="1" dirty="0"/>
              <a:t>F </a:t>
            </a:r>
            <a:r>
              <a:rPr lang="en-US" dirty="0"/>
              <a:t>tends to rotate </a:t>
            </a:r>
            <a:r>
              <a:rPr lang="en-US" dirty="0" smtClean="0"/>
              <a:t>the </a:t>
            </a:r>
            <a:r>
              <a:rPr lang="en-IN" dirty="0" smtClean="0"/>
              <a:t>body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611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71528" y="1804106"/>
            <a:ext cx="571504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2465374" y="1320784"/>
            <a:ext cx="927106" cy="2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 rot="7666727">
            <a:off x="2486951" y="1230446"/>
            <a:ext cx="857256" cy="928694"/>
          </a:xfrm>
          <a:prstGeom prst="arc">
            <a:avLst>
              <a:gd name="adj1" fmla="val 11123188"/>
              <a:gd name="adj2" fmla="val 0"/>
            </a:avLst>
          </a:prstGeom>
          <a:ln w="444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sp>
        <p:nvSpPr>
          <p:cNvPr id="11" name="TextBox 10"/>
          <p:cNvSpPr txBox="1"/>
          <p:nvPr/>
        </p:nvSpPr>
        <p:spPr>
          <a:xfrm>
            <a:off x="2357422" y="357166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R= 50 N</a:t>
            </a:r>
            <a:endParaRPr kumimoji="0" lang="en-US" sz="36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0232" y="2214554"/>
            <a:ext cx="27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 = 219 N-m</a:t>
            </a:r>
            <a:endParaRPr kumimoji="0" lang="en-US" sz="3600" b="1" i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25809" y="1766514"/>
            <a:ext cx="45719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500034" y="1357298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1013" y="251356"/>
            <a:ext cx="1430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roblem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856768"/>
              </p:ext>
            </p:extLst>
          </p:nvPr>
        </p:nvGraphicFramePr>
        <p:xfrm>
          <a:off x="3113468" y="5094197"/>
          <a:ext cx="144621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0" name="Equation" r:id="rId3" imgW="749160" imgH="228600" progId="Equation.3">
                  <p:embed/>
                </p:oleObj>
              </mc:Choice>
              <mc:Fallback>
                <p:oleObj name="Equation" r:id="rId3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468" y="5094197"/>
                        <a:ext cx="1446213" cy="43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6372" y="5119445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Hence Equivalent Force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15615" y="5094197"/>
            <a:ext cx="266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couple at Point A is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541000"/>
              </p:ext>
            </p:extLst>
          </p:nvPr>
        </p:nvGraphicFramePr>
        <p:xfrm>
          <a:off x="6765925" y="5045075"/>
          <a:ext cx="22542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1" name="Equation" r:id="rId5" imgW="1168200" imgH="253800" progId="Equation.3">
                  <p:embed/>
                </p:oleObj>
              </mc:Choice>
              <mc:Fallback>
                <p:oleObj name="Equation" r:id="rId5" imgW="1168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5045075"/>
                        <a:ext cx="22542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500298" y="1357298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1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9" grpId="0"/>
      <p:bldP spid="20" grpId="0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20660" y="887226"/>
            <a:ext cx="271464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0" lang="en-US" sz="2400" u="none" strike="noStrike" kern="1200" cap="none" spc="0" normalizeH="0" baseline="-50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3</a:t>
            </a:r>
            <a:endParaRPr kumimoji="0" lang="en-US" sz="2800" u="none" strike="noStrike" kern="1200" cap="none" spc="0" normalizeH="0" baseline="-5000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024391"/>
              </p:ext>
            </p:extLst>
          </p:nvPr>
        </p:nvGraphicFramePr>
        <p:xfrm>
          <a:off x="708215" y="3299592"/>
          <a:ext cx="41195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9" name="Equation" r:id="rId3" imgW="2133360" imgH="253800" progId="Equation.3">
                  <p:embed/>
                </p:oleObj>
              </mc:Choice>
              <mc:Fallback>
                <p:oleObj name="Equation" r:id="rId3" imgW="2133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215" y="3299592"/>
                        <a:ext cx="41195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4321" y="329533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4624879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518546"/>
              </p:ext>
            </p:extLst>
          </p:nvPr>
        </p:nvGraphicFramePr>
        <p:xfrm>
          <a:off x="711952" y="3831475"/>
          <a:ext cx="127476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0" name="Equation" r:id="rId5" imgW="660240" imgH="177480" progId="Equation.3">
                  <p:embed/>
                </p:oleObj>
              </mc:Choice>
              <mc:Fallback>
                <p:oleObj name="Equation" r:id="rId5" imgW="6602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952" y="3831475"/>
                        <a:ext cx="127476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3398413" y="549577"/>
            <a:ext cx="1714512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800" b="1" u="none" strike="noStrike" kern="120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0 N</a:t>
            </a:r>
            <a:endParaRPr kumimoji="0" lang="en-US" sz="2800" b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78285" y="1797246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baseline="-5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85 N-m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baseline="-5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65 N-m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baseline="-5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90 N-m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5474" y="768152"/>
            <a:ext cx="5477719" cy="2484416"/>
            <a:chOff x="51259" y="601587"/>
            <a:chExt cx="5477719" cy="248441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72580" y="1879856"/>
              <a:ext cx="4715695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6200000" flipH="1">
              <a:off x="2052168" y="1414714"/>
              <a:ext cx="927106" cy="2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 rot="7666727">
              <a:off x="2073744" y="1324374"/>
              <a:ext cx="857256" cy="928694"/>
            </a:xfrm>
            <a:prstGeom prst="arc">
              <a:avLst>
                <a:gd name="adj1" fmla="val 5066756"/>
                <a:gd name="adj2" fmla="val 0"/>
              </a:avLst>
            </a:prstGeom>
            <a:ln w="444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7972" y="601587"/>
              <a:ext cx="171451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30 N</a:t>
              </a:r>
              <a:endParaRPr kumimoji="0" lang="en-US" sz="2800" b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326861" y="1842264"/>
              <a:ext cx="45719" cy="7200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9854" y="1824327"/>
              <a:ext cx="393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O</a:t>
              </a:r>
              <a:endParaRPr lang="en-US" sz="2400" b="1" dirty="0"/>
            </a:p>
          </p:txBody>
        </p:sp>
        <p:sp>
          <p:nvSpPr>
            <p:cNvPr id="23" name="Arc 22"/>
            <p:cNvSpPr/>
            <p:nvPr/>
          </p:nvSpPr>
          <p:spPr>
            <a:xfrm rot="17409052">
              <a:off x="241739" y="1610843"/>
              <a:ext cx="734785" cy="799035"/>
            </a:xfrm>
            <a:prstGeom prst="arc">
              <a:avLst>
                <a:gd name="adj1" fmla="val 9939666"/>
                <a:gd name="adj2" fmla="val 0"/>
              </a:avLst>
            </a:prstGeom>
            <a:ln w="444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6200000" flipH="1">
              <a:off x="-140024" y="2389382"/>
              <a:ext cx="927106" cy="2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 flipH="1">
              <a:off x="1011489" y="2371866"/>
              <a:ext cx="927106" cy="2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6200000" flipH="1">
              <a:off x="3263112" y="1414714"/>
              <a:ext cx="927106" cy="2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4624721" y="2349123"/>
              <a:ext cx="927106" cy="2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502372" y="1842264"/>
              <a:ext cx="0" cy="84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726664" y="1858281"/>
              <a:ext cx="0" cy="84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41990" y="2492896"/>
              <a:ext cx="1133051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475041" y="2492896"/>
              <a:ext cx="101820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485969" y="2492896"/>
              <a:ext cx="1224292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726664" y="2492896"/>
              <a:ext cx="136160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/>
            <p:cNvSpPr/>
            <p:nvPr/>
          </p:nvSpPr>
          <p:spPr>
            <a:xfrm rot="6858017">
              <a:off x="4427473" y="1333629"/>
              <a:ext cx="857256" cy="928694"/>
            </a:xfrm>
            <a:prstGeom prst="arc">
              <a:avLst>
                <a:gd name="adj1" fmla="val 9131378"/>
                <a:gd name="adj2" fmla="val 0"/>
              </a:avLst>
            </a:prstGeom>
            <a:ln w="444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14334" y="1230410"/>
              <a:ext cx="271464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C</a:t>
              </a:r>
              <a:r>
                <a:rPr kumimoji="0" lang="en-US" sz="2800" b="1" u="none" strike="noStrike" kern="1200" cap="none" spc="0" normalizeH="0" baseline="-5000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2</a:t>
              </a:r>
              <a:endParaRPr kumimoji="0" lang="en-US" sz="2800" u="none" strike="noStrike" kern="1200" cap="none" spc="0" normalizeH="0" baseline="-50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6093" y="1124744"/>
              <a:ext cx="2714644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C</a:t>
              </a:r>
              <a:r>
                <a:rPr kumimoji="0" lang="en-US" sz="2800" b="1" u="none" strike="noStrike" kern="1200" cap="none" spc="0" normalizeH="0" baseline="-5000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1</a:t>
              </a:r>
              <a:endParaRPr kumimoji="0" lang="en-US" sz="2800" u="none" strike="noStrike" kern="1200" cap="none" spc="0" normalizeH="0" baseline="-50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44660" y="2142223"/>
              <a:ext cx="590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78855" y="2161815"/>
              <a:ext cx="590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709684" y="2147332"/>
              <a:ext cx="590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1534" y="2147332"/>
              <a:ext cx="590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259" y="2691929"/>
              <a:ext cx="171451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50 N</a:t>
              </a:r>
              <a:endParaRPr kumimoji="0" lang="en-US" sz="2800" b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81199" y="2706412"/>
              <a:ext cx="1714512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baseline="-25000" dirty="0"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kumimoji="0" lang="en-US" sz="2800" b="1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0 N</a:t>
              </a:r>
              <a:endParaRPr kumimoji="0" lang="en-US" sz="2800" b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926730" y="2800321"/>
            <a:ext cx="1714512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0" lang="en-US" sz="2800" b="1" u="none" strike="noStrike" kern="120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0 N</a:t>
            </a:r>
            <a:endParaRPr kumimoji="0" lang="en-US" sz="2800" b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532492"/>
              </p:ext>
            </p:extLst>
          </p:nvPr>
        </p:nvGraphicFramePr>
        <p:xfrm>
          <a:off x="708215" y="4195342"/>
          <a:ext cx="1446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1" name="Equation" r:id="rId7" imgW="749160" imgH="228600" progId="Equation.3">
                  <p:embed/>
                </p:oleObj>
              </mc:Choice>
              <mc:Fallback>
                <p:oleObj name="Equation" r:id="rId7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215" y="4195342"/>
                        <a:ext cx="14462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951056"/>
              </p:ext>
            </p:extLst>
          </p:nvPr>
        </p:nvGraphicFramePr>
        <p:xfrm>
          <a:off x="646753" y="4618664"/>
          <a:ext cx="64230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2" name="Equation" r:id="rId9" imgW="3327120" imgH="253800" progId="Equation.3">
                  <p:embed/>
                </p:oleObj>
              </mc:Choice>
              <mc:Fallback>
                <p:oleObj name="Equation" r:id="rId9" imgW="3327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53" y="4618664"/>
                        <a:ext cx="64230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803679"/>
              </p:ext>
            </p:extLst>
          </p:nvPr>
        </p:nvGraphicFramePr>
        <p:xfrm>
          <a:off x="668148" y="5137921"/>
          <a:ext cx="4878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3" name="Equation" r:id="rId11" imgW="2527200" imgH="253800" progId="Equation.3">
                  <p:embed/>
                </p:oleObj>
              </mc:Choice>
              <mc:Fallback>
                <p:oleObj name="Equation" r:id="rId11" imgW="2527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148" y="5137921"/>
                        <a:ext cx="4878387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Arc 56"/>
          <p:cNvSpPr/>
          <p:nvPr/>
        </p:nvSpPr>
        <p:spPr>
          <a:xfrm rot="15021062" flipV="1">
            <a:off x="5592751" y="5208002"/>
            <a:ext cx="346359" cy="337344"/>
          </a:xfrm>
          <a:prstGeom prst="arc">
            <a:avLst>
              <a:gd name="adj1" fmla="val 13416975"/>
              <a:gd name="adj2" fmla="val 6747895"/>
            </a:avLst>
          </a:prstGeom>
          <a:ln w="317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972" y="24215"/>
            <a:ext cx="829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15) Replace the given force system into equivalent force couple system at point o . where C1,C2 and C3 are the external moment acting on the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581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8641"/>
            <a:ext cx="7996320" cy="759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1" y="930297"/>
            <a:ext cx="3312368" cy="3633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098" y="1196752"/>
            <a:ext cx="5404032" cy="147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73982"/>
            <a:ext cx="542925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1" y="4581128"/>
            <a:ext cx="558165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81" y="6165304"/>
            <a:ext cx="3543300" cy="49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8864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3004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764704"/>
            <a:ext cx="5267325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3038475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941168"/>
            <a:ext cx="53149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947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" y="692696"/>
            <a:ext cx="8865916" cy="1069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3816424" cy="281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88840"/>
            <a:ext cx="5154479" cy="392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772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548680"/>
            <a:ext cx="4392487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21" y="404664"/>
            <a:ext cx="4277159" cy="491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724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3838"/>
            <a:ext cx="8496300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457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871663"/>
            <a:ext cx="73533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999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228600"/>
            <a:ext cx="8534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 300-N force is applied at </a:t>
            </a: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A as shown. Determine ( a) the moment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of the 300-N force about </a:t>
            </a: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D, ( b) the  smallest force applied at B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that creates the same moment about </a:t>
            </a: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9799"/>
          <a:stretch>
            <a:fillRect/>
          </a:stretch>
        </p:blipFill>
        <p:spPr bwMode="auto">
          <a:xfrm>
            <a:off x="1295400" y="2171672"/>
            <a:ext cx="6694062" cy="468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761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1"/>
            <a:ext cx="8201415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463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0728"/>
            <a:ext cx="24765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5" y="1700808"/>
            <a:ext cx="296227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20209"/>
            <a:ext cx="43910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71600" y="4653136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moment about a given point O of the resultant of </a:t>
            </a:r>
            <a:r>
              <a:rPr lang="en-US" i="1" dirty="0" smtClean="0"/>
              <a:t>several concurrent </a:t>
            </a:r>
            <a:r>
              <a:rPr lang="en-US" i="1" dirty="0"/>
              <a:t>forces is equal to the sum of the moments of the </a:t>
            </a:r>
            <a:r>
              <a:rPr lang="en-US" i="1" dirty="0" smtClean="0"/>
              <a:t>various forces </a:t>
            </a:r>
            <a:r>
              <a:rPr lang="en-US" i="1" dirty="0"/>
              <a:t>about the same point 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54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86200"/>
            <a:ext cx="8233979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0"/>
            <a:ext cx="503182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65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649605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74676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916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836712"/>
            <a:ext cx="790575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35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476672"/>
            <a:ext cx="781912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417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719138"/>
            <a:ext cx="768667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456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7704" y="1412776"/>
            <a:ext cx="5715796" cy="224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2910" y="214290"/>
            <a:ext cx="850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system of forces and couple shown in figure by a single force couple system at A.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0137" y="4365104"/>
            <a:ext cx="5628124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944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7174394" cy="374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949280"/>
            <a:ext cx="2133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4" y="4581128"/>
            <a:ext cx="22669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4731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49530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50031"/>
            <a:ext cx="5508104" cy="404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8823"/>
            <a:ext cx="2843808" cy="31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07" y="5229200"/>
            <a:ext cx="3217545" cy="43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1386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0" y="214290"/>
            <a:ext cx="8501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i)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Determine the resultant of the force system and locate it with respect to point A.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0768"/>
            <a:ext cx="6284173" cy="3600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013176"/>
            <a:ext cx="46386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9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3616" y="1066800"/>
            <a:ext cx="81469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of the most useful principles of mechanics is </a:t>
            </a:r>
            <a:r>
              <a:rPr lang="en-US" i="1" dirty="0" err="1"/>
              <a:t>Varignon’s</a:t>
            </a:r>
            <a:r>
              <a:rPr lang="en-US" i="1" dirty="0"/>
              <a:t> theorem</a:t>
            </a:r>
            <a:r>
              <a:rPr lang="en-US" dirty="0" smtClean="0"/>
              <a:t>, which </a:t>
            </a:r>
            <a:r>
              <a:rPr lang="en-US" dirty="0"/>
              <a:t>states that the moment of a force about any point is equal </a:t>
            </a:r>
            <a:r>
              <a:rPr lang="en-US" dirty="0" smtClean="0"/>
              <a:t>to the </a:t>
            </a:r>
            <a:r>
              <a:rPr lang="en-US" dirty="0"/>
              <a:t>sum of the moments of the components of the force about the </a:t>
            </a:r>
            <a:r>
              <a:rPr lang="en-US" dirty="0" smtClean="0"/>
              <a:t>same </a:t>
            </a:r>
            <a:r>
              <a:rPr lang="en-IN" dirty="0" smtClean="0"/>
              <a:t>point</a:t>
            </a:r>
            <a:r>
              <a:rPr lang="en-IN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6607" y="2209800"/>
            <a:ext cx="8000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forces </a:t>
            </a:r>
            <a:r>
              <a:rPr lang="en-US" b="1" dirty="0"/>
              <a:t>P </a:t>
            </a:r>
            <a:r>
              <a:rPr lang="en-US" dirty="0"/>
              <a:t>and </a:t>
            </a:r>
            <a:r>
              <a:rPr lang="en-US" b="1" dirty="0"/>
              <a:t>Q </a:t>
            </a:r>
            <a:r>
              <a:rPr lang="en-US" dirty="0"/>
              <a:t>represent any two </a:t>
            </a:r>
            <a:r>
              <a:rPr lang="en-US" dirty="0" smtClean="0"/>
              <a:t>nonrectangular components </a:t>
            </a:r>
            <a:r>
              <a:rPr lang="en-US" dirty="0"/>
              <a:t>of </a:t>
            </a:r>
            <a:r>
              <a:rPr lang="en-US" b="1" dirty="0"/>
              <a:t>R</a:t>
            </a:r>
            <a:r>
              <a:rPr lang="en-US" dirty="0"/>
              <a:t>. The moment of </a:t>
            </a:r>
            <a:r>
              <a:rPr lang="en-US" b="1" dirty="0"/>
              <a:t>R </a:t>
            </a:r>
            <a:r>
              <a:rPr lang="en-US" dirty="0"/>
              <a:t>about point </a:t>
            </a:r>
            <a:r>
              <a:rPr lang="en-US" i="1" dirty="0"/>
              <a:t>O </a:t>
            </a:r>
            <a:r>
              <a:rPr lang="en-US" dirty="0"/>
              <a:t>is</a:t>
            </a:r>
            <a:endParaRPr lang="en-I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07" y="3886200"/>
            <a:ext cx="225742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276600"/>
            <a:ext cx="46958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58293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where we take the clockwise moment sense to be positive.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917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5153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6" y="1412776"/>
            <a:ext cx="3797725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39952" y="142751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Consider, for example, the moment </a:t>
            </a:r>
            <a:r>
              <a:rPr lang="en-US" b="1" dirty="0" smtClean="0"/>
              <a:t>M</a:t>
            </a:r>
            <a:r>
              <a:rPr lang="en-US" sz="1400" i="1" dirty="0" smtClean="0"/>
              <a:t>O</a:t>
            </a:r>
            <a:r>
              <a:rPr lang="en-US" i="1" dirty="0" smtClean="0"/>
              <a:t> </a:t>
            </a:r>
            <a:r>
              <a:rPr lang="en-US" dirty="0"/>
              <a:t>about </a:t>
            </a:r>
            <a:r>
              <a:rPr lang="en-US" i="1" dirty="0"/>
              <a:t>O 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rgbClr val="FF0000"/>
                </a:solidFill>
              </a:rPr>
              <a:t>which is origin, </a:t>
            </a:r>
            <a:r>
              <a:rPr lang="en-US" dirty="0" smtClean="0"/>
              <a:t>of </a:t>
            </a:r>
            <a:r>
              <a:rPr lang="en-US" dirty="0"/>
              <a:t>a force </a:t>
            </a:r>
            <a:r>
              <a:rPr lang="en-US" b="1" dirty="0" smtClean="0"/>
              <a:t>F </a:t>
            </a:r>
            <a:r>
              <a:rPr lang="en-US" dirty="0" smtClean="0"/>
              <a:t>whose </a:t>
            </a:r>
            <a:r>
              <a:rPr lang="en-US" dirty="0"/>
              <a:t>components are </a:t>
            </a:r>
            <a:r>
              <a:rPr lang="en-US" i="1" dirty="0"/>
              <a:t>F x </a:t>
            </a:r>
            <a:r>
              <a:rPr lang="en-US" dirty="0"/>
              <a:t>, </a:t>
            </a:r>
            <a:r>
              <a:rPr lang="en-US" i="1" dirty="0"/>
              <a:t>F y </a:t>
            </a:r>
            <a:r>
              <a:rPr lang="en-US" dirty="0"/>
              <a:t>, and </a:t>
            </a:r>
            <a:r>
              <a:rPr lang="en-US" i="1" dirty="0"/>
              <a:t>F z </a:t>
            </a:r>
            <a:r>
              <a:rPr lang="en-US" dirty="0"/>
              <a:t>and which is applied at a </a:t>
            </a:r>
            <a:r>
              <a:rPr lang="en-US" dirty="0" smtClean="0"/>
              <a:t>point </a:t>
            </a:r>
            <a:r>
              <a:rPr lang="en-US" i="1" dirty="0" smtClean="0"/>
              <a:t>A </a:t>
            </a:r>
            <a:r>
              <a:rPr lang="en-US" dirty="0"/>
              <a:t>of coordinates </a:t>
            </a:r>
            <a:r>
              <a:rPr lang="en-US" i="1" dirty="0"/>
              <a:t>x </a:t>
            </a:r>
            <a:r>
              <a:rPr lang="en-US" dirty="0"/>
              <a:t>, </a:t>
            </a:r>
            <a:r>
              <a:rPr lang="en-US" i="1" dirty="0"/>
              <a:t>y </a:t>
            </a:r>
            <a:r>
              <a:rPr lang="en-US" dirty="0"/>
              <a:t>, and </a:t>
            </a:r>
            <a:r>
              <a:rPr lang="en-US" i="1" dirty="0"/>
              <a:t>z</a:t>
            </a:r>
            <a:endParaRPr lang="en-IN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14" y="2852936"/>
            <a:ext cx="21240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79" y="3481127"/>
            <a:ext cx="15621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26289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690807"/>
            <a:ext cx="2592288" cy="138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7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1576</Words>
  <Application>Microsoft Office PowerPoint</Application>
  <PresentationFormat>On-screen Show (4:3)</PresentationFormat>
  <Paragraphs>139</Paragraphs>
  <Slides>78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Office Theme</vt:lpstr>
      <vt:lpstr>Equation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IBALL</dc:creator>
  <cp:lastModifiedBy>IBALL</cp:lastModifiedBy>
  <cp:revision>37</cp:revision>
  <dcterms:created xsi:type="dcterms:W3CDTF">2021-04-07T10:27:44Z</dcterms:created>
  <dcterms:modified xsi:type="dcterms:W3CDTF">2021-04-15T06:26:59Z</dcterms:modified>
</cp:coreProperties>
</file>